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Nunito Semi Bold" panose="020B0604020202020204" charset="-52"/>
      <p:regular r:id="rId16"/>
    </p:embeddedFont>
    <p:embeddedFont>
      <p:font typeface="PT Sans" panose="020B0503020203020204" pitchFamily="34" charset="-52"/>
      <p:regular r:id="rId17"/>
      <p:bold r:id="rId18"/>
    </p:embeddedFont>
    <p:embeddedFont>
      <p:font typeface="PT Sans Bold" panose="020B0703020203020204" pitchFamily="34" charset="-52"/>
      <p:bold r:id="rId19"/>
    </p:embeddedFont>
  </p:embeddedFontLst>
  <p:defaultTextStyle>
    <a:defPPr>
      <a:defRPr lang="ru-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914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853684"/>
            <a:ext cx="7468553" cy="194310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Welcome to Teacher.io</a:t>
            </a:r>
            <a:endParaRPr lang="en-US" sz="6100" dirty="0"/>
          </a:p>
        </p:txBody>
      </p:sp>
      <p:sp>
        <p:nvSpPr>
          <p:cNvPr id="4" name="Text 1"/>
          <p:cNvSpPr/>
          <p:nvPr/>
        </p:nvSpPr>
        <p:spPr>
          <a:xfrm>
            <a:off x="6324124" y="4155757"/>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Teacher.io is an AI-powered learning platform that makes programming education engaging, personalized, and accessible to aspiring coders of all levels. Our mission is to empower the next generation of developers through innovative learning experiences.</a:t>
            </a:r>
            <a:endParaRPr lang="en-US" sz="1850" dirty="0"/>
          </a:p>
        </p:txBody>
      </p:sp>
      <p:sp>
        <p:nvSpPr>
          <p:cNvPr id="5" name="Shape 2"/>
          <p:cNvSpPr/>
          <p:nvPr/>
        </p:nvSpPr>
        <p:spPr>
          <a:xfrm>
            <a:off x="6324124" y="5974913"/>
            <a:ext cx="382905" cy="382905"/>
          </a:xfrm>
          <a:prstGeom prst="roundRect">
            <a:avLst>
              <a:gd name="adj" fmla="val 23878209"/>
            </a:avLst>
          </a:prstGeom>
          <a:solidFill>
            <a:srgbClr val="426B3E"/>
          </a:solidFill>
          <a:ln w="7620">
            <a:solidFill>
              <a:srgbClr val="FFFFFF"/>
            </a:solidFill>
            <a:prstDash val="solid"/>
          </a:ln>
        </p:spPr>
        <p:txBody>
          <a:bodyPr/>
          <a:lstStyle/>
          <a:p>
            <a:endParaRPr lang="ru-KZ"/>
          </a:p>
        </p:txBody>
      </p:sp>
      <p:sp>
        <p:nvSpPr>
          <p:cNvPr id="6" name="Text 3"/>
          <p:cNvSpPr/>
          <p:nvPr/>
        </p:nvSpPr>
        <p:spPr>
          <a:xfrm>
            <a:off x="6463546" y="6117550"/>
            <a:ext cx="104061"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PT Sans Medium" pitchFamily="34" charset="0"/>
                <a:ea typeface="PT Sans Medium" pitchFamily="34" charset="-122"/>
                <a:cs typeface="PT Sans Medium" pitchFamily="34" charset="-120"/>
              </a:rPr>
              <a:t>se</a:t>
            </a:r>
            <a:endParaRPr lang="en-US" sz="750" dirty="0"/>
          </a:p>
        </p:txBody>
      </p:sp>
      <p:sp>
        <p:nvSpPr>
          <p:cNvPr id="7" name="Text 4"/>
          <p:cNvSpPr/>
          <p:nvPr/>
        </p:nvSpPr>
        <p:spPr>
          <a:xfrm>
            <a:off x="6826687" y="5957054"/>
            <a:ext cx="1739860" cy="418862"/>
          </a:xfrm>
          <a:prstGeom prst="rect">
            <a:avLst/>
          </a:prstGeom>
          <a:noFill/>
          <a:ln/>
        </p:spPr>
        <p:txBody>
          <a:bodyPr wrap="none" lIns="0" tIns="0" rIns="0" bIns="0" rtlCol="0" anchor="t"/>
          <a:lstStyle/>
          <a:p>
            <a:pPr marL="0" indent="0" algn="l">
              <a:lnSpc>
                <a:spcPts val="3250"/>
              </a:lnSpc>
              <a:buNone/>
            </a:pPr>
            <a:r>
              <a:rPr lang="en-US" sz="2350" b="1" dirty="0">
                <a:solidFill>
                  <a:srgbClr val="FFFFFF"/>
                </a:solidFill>
                <a:latin typeface="PT Sans Bold" pitchFamily="34" charset="0"/>
                <a:ea typeface="PT Sans Bold" pitchFamily="34" charset="-122"/>
                <a:cs typeface="PT Sans Bold" pitchFamily="34" charset="-120"/>
              </a:rPr>
              <a:t>by snake eyes</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4266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Next Steps</a:t>
            </a:r>
            <a:endParaRPr lang="en-US" sz="4400" dirty="0"/>
          </a:p>
        </p:txBody>
      </p:sp>
      <p:sp>
        <p:nvSpPr>
          <p:cNvPr id="4" name="Text 1"/>
          <p:cNvSpPr/>
          <p:nvPr/>
        </p:nvSpPr>
        <p:spPr>
          <a:xfrm>
            <a:off x="6324124" y="3305651"/>
            <a:ext cx="7468553" cy="268116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Ready to embark on your programming journey? Sign up for Teacher.io today and let Serena be your guide. Start exploring our interactive lessons, challenge yourself with coding exercises, and unlock the power of personalized learning. As you progress, Serena will track your achievements, identify your strengths and areas for improvement, and recommend tailored next steps to keep you motivated and moving forward. Together, let's unlock your coding potential with Teacher.io!</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colorful balls&#10;&#10;Description automatically generated">
            <a:extLst>
              <a:ext uri="{FF2B5EF4-FFF2-40B4-BE49-F238E27FC236}">
                <a16:creationId xmlns:a16="http://schemas.microsoft.com/office/drawing/2014/main" id="{5780727A-D7E7-14C7-C6C2-32142DBBEAE5}"/>
              </a:ext>
            </a:extLst>
          </p:cNvPr>
          <p:cNvPicPr>
            <a:picLocks noChangeAspect="1"/>
          </p:cNvPicPr>
          <p:nvPr/>
        </p:nvPicPr>
        <p:blipFill>
          <a:blip r:embed="rId2"/>
          <a:srcRect b="5436"/>
          <a:stretch/>
        </p:blipFill>
        <p:spPr>
          <a:xfrm>
            <a:off x="1" y="10"/>
            <a:ext cx="11603570" cy="82295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50022" y="0"/>
            <a:ext cx="8480374" cy="82296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965CC7F-5275-4B7D-5A36-837954A3AFC9}"/>
              </a:ext>
            </a:extLst>
          </p:cNvPr>
          <p:cNvSpPr txBox="1"/>
          <p:nvPr/>
        </p:nvSpPr>
        <p:spPr>
          <a:xfrm>
            <a:off x="9037932" y="438150"/>
            <a:ext cx="4586626" cy="22798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latin typeface="+mj-lt"/>
                <a:ea typeface="+mj-ea"/>
                <a:cs typeface="+mj-cs"/>
              </a:rPr>
              <a:t>What’s Next for Teacher.io?</a:t>
            </a:r>
          </a:p>
        </p:txBody>
      </p:sp>
      <p:sp>
        <p:nvSpPr>
          <p:cNvPr id="3" name="TextBox 2">
            <a:extLst>
              <a:ext uri="{FF2B5EF4-FFF2-40B4-BE49-F238E27FC236}">
                <a16:creationId xmlns:a16="http://schemas.microsoft.com/office/drawing/2014/main" id="{335AD3B0-851C-A955-9DD8-02F5B3F92854}"/>
              </a:ext>
            </a:extLst>
          </p:cNvPr>
          <p:cNvSpPr txBox="1"/>
          <p:nvPr/>
        </p:nvSpPr>
        <p:spPr>
          <a:xfrm>
            <a:off x="9037932" y="2921041"/>
            <a:ext cx="4586626" cy="449131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500"/>
              <a:t>Expanding Gamification: Introducing new interactive challenges, levels, and achievement badges to keep learners motivated and engaged.</a:t>
            </a:r>
          </a:p>
          <a:p>
            <a:pPr marL="285750" indent="-228600">
              <a:lnSpc>
                <a:spcPct val="90000"/>
              </a:lnSpc>
              <a:spcAft>
                <a:spcPts val="600"/>
              </a:spcAft>
              <a:buFont typeface="Arial" panose="020B0604020202020204" pitchFamily="34" charset="0"/>
              <a:buChar char="•"/>
            </a:pPr>
            <a:r>
              <a:rPr lang="en-US" sz="1500"/>
              <a:t>Enhanced AI Capabilities: Improving Serena AI to offer deeper explanations, personalized hints, and more interactive debugging sessions.</a:t>
            </a:r>
          </a:p>
          <a:p>
            <a:pPr marL="285750" indent="-228600">
              <a:lnSpc>
                <a:spcPct val="90000"/>
              </a:lnSpc>
              <a:spcAft>
                <a:spcPts val="600"/>
              </a:spcAft>
              <a:buFont typeface="Arial" panose="020B0604020202020204" pitchFamily="34" charset="0"/>
              <a:buChar char="•"/>
            </a:pPr>
            <a:r>
              <a:rPr lang="en-US" sz="1500"/>
              <a:t>Collaborative Learning: Enabling peer-to-peer coding sessions, group projects, and community-based learning to foster a supportive environment.</a:t>
            </a:r>
          </a:p>
          <a:p>
            <a:pPr marL="285750" indent="-228600">
              <a:lnSpc>
                <a:spcPct val="90000"/>
              </a:lnSpc>
              <a:spcAft>
                <a:spcPts val="600"/>
              </a:spcAft>
              <a:buFont typeface="Arial" panose="020B0604020202020204" pitchFamily="34" charset="0"/>
              <a:buChar char="•"/>
            </a:pPr>
            <a:r>
              <a:rPr lang="en-US" sz="1500"/>
              <a:t>Adaptive Assessments: Developing AI-driven adaptive tests that adjust in difficulty based on user progress, ensuring learners stay challenged.</a:t>
            </a:r>
          </a:p>
          <a:p>
            <a:pPr marL="285750" indent="-228600">
              <a:lnSpc>
                <a:spcPct val="90000"/>
              </a:lnSpc>
              <a:spcAft>
                <a:spcPts val="600"/>
              </a:spcAft>
              <a:buFont typeface="Arial" panose="020B0604020202020204" pitchFamily="34" charset="0"/>
              <a:buChar char="•"/>
            </a:pPr>
            <a:r>
              <a:rPr lang="en-US" sz="1500"/>
              <a:t>Personalized Learning Recommendations: Leveraging AI to provide custom learning suggestions based on individual strengths, weaknesses, and goals.</a:t>
            </a:r>
          </a:p>
        </p:txBody>
      </p:sp>
    </p:spTree>
    <p:extLst>
      <p:ext uri="{BB962C8B-B14F-4D97-AF65-F5344CB8AC3E}">
        <p14:creationId xmlns:p14="http://schemas.microsoft.com/office/powerpoint/2010/main" val="2402021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E7B046-5100-8135-A1E5-155F1F6DE308}"/>
              </a:ext>
            </a:extLst>
          </p:cNvPr>
          <p:cNvSpPr txBox="1"/>
          <p:nvPr/>
        </p:nvSpPr>
        <p:spPr>
          <a:xfrm>
            <a:off x="5795812" y="657922"/>
            <a:ext cx="3926923" cy="769441"/>
          </a:xfrm>
          <a:prstGeom prst="rect">
            <a:avLst/>
          </a:prstGeom>
          <a:noFill/>
        </p:spPr>
        <p:txBody>
          <a:bodyPr wrap="square" rtlCol="0">
            <a:spAutoFit/>
          </a:bodyPr>
          <a:lstStyle/>
          <a:p>
            <a:r>
              <a:rPr lang="en-US" sz="4400" dirty="0">
                <a:solidFill>
                  <a:schemeClr val="bg1"/>
                </a:solidFill>
                <a:latin typeface="PT Sans" panose="020B0503020203020204" pitchFamily="34" charset="-52"/>
              </a:rPr>
              <a:t>Current view</a:t>
            </a:r>
            <a:endParaRPr lang="ru-KZ" sz="4400" dirty="0">
              <a:solidFill>
                <a:schemeClr val="bg1"/>
              </a:solidFill>
              <a:latin typeface="PT Sans" panose="020B0503020203020204" pitchFamily="34" charset="-52"/>
            </a:endParaRPr>
          </a:p>
        </p:txBody>
      </p:sp>
      <p:pic>
        <p:nvPicPr>
          <p:cNvPr id="4" name="Picture 3" descr="A screenshot of a computer&#10;&#10;Description automatically generated">
            <a:extLst>
              <a:ext uri="{FF2B5EF4-FFF2-40B4-BE49-F238E27FC236}">
                <a16:creationId xmlns:a16="http://schemas.microsoft.com/office/drawing/2014/main" id="{9D00C1B5-FFC6-C355-C24C-FB059B890A9E}"/>
              </a:ext>
            </a:extLst>
          </p:cNvPr>
          <p:cNvPicPr>
            <a:picLocks noChangeAspect="1"/>
          </p:cNvPicPr>
          <p:nvPr/>
        </p:nvPicPr>
        <p:blipFill>
          <a:blip r:embed="rId2"/>
          <a:stretch>
            <a:fillRect/>
          </a:stretch>
        </p:blipFill>
        <p:spPr>
          <a:xfrm>
            <a:off x="255980" y="2418581"/>
            <a:ext cx="6914767" cy="3600000"/>
          </a:xfrm>
          <a:prstGeom prst="rect">
            <a:avLst/>
          </a:prstGeom>
        </p:spPr>
      </p:pic>
      <p:pic>
        <p:nvPicPr>
          <p:cNvPr id="6" name="Picture 5" descr="A black rectangular object with white text&#10;&#10;Description automatically generated">
            <a:extLst>
              <a:ext uri="{FF2B5EF4-FFF2-40B4-BE49-F238E27FC236}">
                <a16:creationId xmlns:a16="http://schemas.microsoft.com/office/drawing/2014/main" id="{3C326E9A-2AEF-6C6D-9576-7C6BB5B2749C}"/>
              </a:ext>
            </a:extLst>
          </p:cNvPr>
          <p:cNvPicPr>
            <a:picLocks noChangeAspect="1"/>
          </p:cNvPicPr>
          <p:nvPr/>
        </p:nvPicPr>
        <p:blipFill>
          <a:blip r:embed="rId3"/>
          <a:stretch>
            <a:fillRect/>
          </a:stretch>
        </p:blipFill>
        <p:spPr>
          <a:xfrm>
            <a:off x="7341454" y="2418581"/>
            <a:ext cx="7032966" cy="3600000"/>
          </a:xfrm>
          <a:prstGeom prst="rect">
            <a:avLst/>
          </a:prstGeom>
        </p:spPr>
      </p:pic>
    </p:spTree>
    <p:extLst>
      <p:ext uri="{BB962C8B-B14F-4D97-AF65-F5344CB8AC3E}">
        <p14:creationId xmlns:p14="http://schemas.microsoft.com/office/powerpoint/2010/main" val="1419592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19A8B8-2956-6CB9-494A-6162C0BC0512}"/>
              </a:ext>
            </a:extLst>
          </p:cNvPr>
          <p:cNvSpPr txBox="1"/>
          <p:nvPr/>
        </p:nvSpPr>
        <p:spPr>
          <a:xfrm>
            <a:off x="2687444" y="3099137"/>
            <a:ext cx="9255512" cy="1015663"/>
          </a:xfrm>
          <a:prstGeom prst="rect">
            <a:avLst/>
          </a:prstGeom>
          <a:noFill/>
        </p:spPr>
        <p:txBody>
          <a:bodyPr wrap="square" rtlCol="0">
            <a:spAutoFit/>
          </a:bodyPr>
          <a:lstStyle/>
          <a:p>
            <a:r>
              <a:rPr lang="en-US" sz="6000" dirty="0">
                <a:solidFill>
                  <a:schemeClr val="bg1"/>
                </a:solidFill>
                <a:latin typeface="PT Sans" panose="020B0503020203020204" pitchFamily="34" charset="-52"/>
              </a:rPr>
              <a:t>Thanks for your attention!!!</a:t>
            </a:r>
            <a:endParaRPr lang="ru-KZ" sz="6000" dirty="0">
              <a:solidFill>
                <a:schemeClr val="bg1"/>
              </a:solidFill>
              <a:latin typeface="PT Sans" panose="020B0503020203020204" pitchFamily="34" charset="-52"/>
            </a:endParaRPr>
          </a:p>
        </p:txBody>
      </p:sp>
    </p:spTree>
    <p:extLst>
      <p:ext uri="{BB962C8B-B14F-4D97-AF65-F5344CB8AC3E}">
        <p14:creationId xmlns:p14="http://schemas.microsoft.com/office/powerpoint/2010/main" val="200427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233" y="600908"/>
            <a:ext cx="7618333" cy="1282303"/>
          </a:xfrm>
          <a:prstGeom prst="rect">
            <a:avLst/>
          </a:prstGeom>
          <a:noFill/>
          <a:ln/>
        </p:spPr>
        <p:txBody>
          <a:bodyPr wrap="square" lIns="0" tIns="0" rIns="0" bIns="0" rtlCol="0" anchor="t"/>
          <a:lstStyle/>
          <a:p>
            <a:pPr marL="0" indent="0">
              <a:lnSpc>
                <a:spcPts val="5000"/>
              </a:lnSpc>
              <a:buNone/>
            </a:pPr>
            <a:r>
              <a:rPr lang="en-US" sz="4000" dirty="0">
                <a:solidFill>
                  <a:srgbClr val="FFFFFF"/>
                </a:solidFill>
                <a:latin typeface="Nunito Semi Bold" pitchFamily="34" charset="0"/>
                <a:ea typeface="Nunito Semi Bold" pitchFamily="34" charset="-122"/>
                <a:cs typeface="Nunito Semi Bold" pitchFamily="34" charset="-120"/>
              </a:rPr>
              <a:t>Challenges in Learning Programming</a:t>
            </a:r>
            <a:endParaRPr lang="en-US" sz="4000" dirty="0"/>
          </a:p>
        </p:txBody>
      </p:sp>
      <p:sp>
        <p:nvSpPr>
          <p:cNvPr id="4" name="Shape 1"/>
          <p:cNvSpPr/>
          <p:nvPr/>
        </p:nvSpPr>
        <p:spPr>
          <a:xfrm>
            <a:off x="6249233" y="2455307"/>
            <a:ext cx="490418" cy="490418"/>
          </a:xfrm>
          <a:prstGeom prst="roundRect">
            <a:avLst>
              <a:gd name="adj" fmla="val 66674"/>
            </a:avLst>
          </a:prstGeom>
          <a:solidFill>
            <a:srgbClr val="00002E"/>
          </a:solidFill>
          <a:ln w="22860">
            <a:solidFill>
              <a:srgbClr val="F2B42D"/>
            </a:solidFill>
            <a:prstDash val="solid"/>
          </a:ln>
        </p:spPr>
        <p:txBody>
          <a:bodyPr/>
          <a:lstStyle/>
          <a:p>
            <a:endParaRPr lang="ru-KZ"/>
          </a:p>
        </p:txBody>
      </p:sp>
      <p:sp>
        <p:nvSpPr>
          <p:cNvPr id="5" name="Text 2"/>
          <p:cNvSpPr/>
          <p:nvPr/>
        </p:nvSpPr>
        <p:spPr>
          <a:xfrm>
            <a:off x="6402110" y="2546628"/>
            <a:ext cx="184666" cy="307777"/>
          </a:xfrm>
          <a:prstGeom prst="rect">
            <a:avLst/>
          </a:prstGeom>
          <a:noFill/>
          <a:ln/>
        </p:spPr>
        <p:txBody>
          <a:bodyPr wrap="none" lIns="0" tIns="0" rIns="0" bIns="0" rtlCol="0" anchor="t"/>
          <a:lstStyle/>
          <a:p>
            <a:pPr marL="0" indent="0" algn="ctr">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1</a:t>
            </a:r>
            <a:endParaRPr lang="en-US" sz="2400" dirty="0"/>
          </a:p>
        </p:txBody>
      </p:sp>
      <p:sp>
        <p:nvSpPr>
          <p:cNvPr id="6" name="Text 3"/>
          <p:cNvSpPr/>
          <p:nvPr/>
        </p:nvSpPr>
        <p:spPr>
          <a:xfrm>
            <a:off x="6957536" y="2455307"/>
            <a:ext cx="2564487" cy="320516"/>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Lack of Guidance</a:t>
            </a:r>
            <a:endParaRPr lang="en-US" sz="2000" dirty="0"/>
          </a:p>
        </p:txBody>
      </p:sp>
      <p:sp>
        <p:nvSpPr>
          <p:cNvPr id="7" name="Text 4"/>
          <p:cNvSpPr/>
          <p:nvPr/>
        </p:nvSpPr>
        <p:spPr>
          <a:xfrm>
            <a:off x="6957536" y="2906554"/>
            <a:ext cx="2991922" cy="2092404"/>
          </a:xfrm>
          <a:prstGeom prst="rect">
            <a:avLst/>
          </a:prstGeom>
          <a:noFill/>
          <a:ln/>
        </p:spPr>
        <p:txBody>
          <a:bodyPr wrap="square" lIns="0" tIns="0" rIns="0" bIns="0" rtlCol="0" anchor="t"/>
          <a:lstStyle/>
          <a:p>
            <a:pPr marL="0" indent="0">
              <a:lnSpc>
                <a:spcPts val="2700"/>
              </a:lnSpc>
              <a:buNone/>
            </a:pPr>
            <a:r>
              <a:rPr lang="en-US" sz="1700" dirty="0">
                <a:solidFill>
                  <a:srgbClr val="FFFFFF"/>
                </a:solidFill>
                <a:latin typeface="PT Sans" pitchFamily="34" charset="0"/>
                <a:ea typeface="PT Sans" pitchFamily="34" charset="-122"/>
                <a:cs typeface="PT Sans" pitchFamily="34" charset="-120"/>
              </a:rPr>
              <a:t>Programming can be an intimidating subject, especially for beginners who struggle to find the right learning resources and plan their educational journey.</a:t>
            </a:r>
            <a:endParaRPr lang="en-US" sz="1700" dirty="0"/>
          </a:p>
        </p:txBody>
      </p:sp>
      <p:sp>
        <p:nvSpPr>
          <p:cNvPr id="8" name="Shape 5"/>
          <p:cNvSpPr/>
          <p:nvPr/>
        </p:nvSpPr>
        <p:spPr>
          <a:xfrm>
            <a:off x="10167342" y="2455307"/>
            <a:ext cx="490418" cy="490418"/>
          </a:xfrm>
          <a:prstGeom prst="roundRect">
            <a:avLst>
              <a:gd name="adj" fmla="val 66674"/>
            </a:avLst>
          </a:prstGeom>
          <a:solidFill>
            <a:srgbClr val="00002E"/>
          </a:solidFill>
          <a:ln w="22860">
            <a:solidFill>
              <a:srgbClr val="D7425E"/>
            </a:solidFill>
            <a:prstDash val="solid"/>
          </a:ln>
        </p:spPr>
        <p:txBody>
          <a:bodyPr/>
          <a:lstStyle/>
          <a:p>
            <a:endParaRPr lang="ru-KZ"/>
          </a:p>
        </p:txBody>
      </p:sp>
      <p:sp>
        <p:nvSpPr>
          <p:cNvPr id="9" name="Text 6"/>
          <p:cNvSpPr/>
          <p:nvPr/>
        </p:nvSpPr>
        <p:spPr>
          <a:xfrm>
            <a:off x="10320218" y="2546628"/>
            <a:ext cx="184666" cy="307777"/>
          </a:xfrm>
          <a:prstGeom prst="rect">
            <a:avLst/>
          </a:prstGeom>
          <a:noFill/>
          <a:ln/>
        </p:spPr>
        <p:txBody>
          <a:bodyPr wrap="none" lIns="0" tIns="0" rIns="0" bIns="0" rtlCol="0" anchor="t"/>
          <a:lstStyle/>
          <a:p>
            <a:pPr marL="0" indent="0" algn="ctr">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2</a:t>
            </a:r>
            <a:endParaRPr lang="en-US" sz="2400" dirty="0"/>
          </a:p>
        </p:txBody>
      </p:sp>
      <p:sp>
        <p:nvSpPr>
          <p:cNvPr id="10" name="Text 7"/>
          <p:cNvSpPr/>
          <p:nvPr/>
        </p:nvSpPr>
        <p:spPr>
          <a:xfrm>
            <a:off x="10875645" y="2455307"/>
            <a:ext cx="2991922" cy="641033"/>
          </a:xfrm>
          <a:prstGeom prst="rect">
            <a:avLst/>
          </a:prstGeom>
          <a:noFill/>
          <a:ln/>
        </p:spPr>
        <p:txBody>
          <a:bodyPr wrap="square" lIns="0" tIns="0" rIns="0" bIns="0" rtlCol="0" anchor="t"/>
          <a:lstStyle/>
          <a:p>
            <a:pPr marL="0" indent="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Overwhelming Curriculum</a:t>
            </a:r>
            <a:endParaRPr lang="en-US" sz="2000" dirty="0"/>
          </a:p>
        </p:txBody>
      </p:sp>
      <p:sp>
        <p:nvSpPr>
          <p:cNvPr id="11" name="Text 8"/>
          <p:cNvSpPr/>
          <p:nvPr/>
        </p:nvSpPr>
        <p:spPr>
          <a:xfrm>
            <a:off x="10875645" y="3227070"/>
            <a:ext cx="2991922" cy="2441138"/>
          </a:xfrm>
          <a:prstGeom prst="rect">
            <a:avLst/>
          </a:prstGeom>
          <a:noFill/>
          <a:ln/>
        </p:spPr>
        <p:txBody>
          <a:bodyPr wrap="square" lIns="0" tIns="0" rIns="0" bIns="0" rtlCol="0" anchor="t"/>
          <a:lstStyle/>
          <a:p>
            <a:pPr marL="0" indent="0">
              <a:lnSpc>
                <a:spcPts val="2700"/>
              </a:lnSpc>
              <a:buNone/>
            </a:pPr>
            <a:r>
              <a:rPr lang="en-US" sz="1700" dirty="0">
                <a:solidFill>
                  <a:srgbClr val="FFFFFF"/>
                </a:solidFill>
                <a:latin typeface="PT Sans" pitchFamily="34" charset="0"/>
                <a:ea typeface="PT Sans" pitchFamily="34" charset="-122"/>
                <a:cs typeface="PT Sans" pitchFamily="34" charset="-120"/>
              </a:rPr>
              <a:t>The sheer breadth of programming languages, frameworks, and concepts can be overwhelming, making it difficult for students to prioritize and master the fundamentals.</a:t>
            </a:r>
            <a:endParaRPr lang="en-US" sz="1700" dirty="0"/>
          </a:p>
        </p:txBody>
      </p:sp>
      <p:sp>
        <p:nvSpPr>
          <p:cNvPr id="12" name="Shape 9"/>
          <p:cNvSpPr/>
          <p:nvPr/>
        </p:nvSpPr>
        <p:spPr>
          <a:xfrm>
            <a:off x="6249233" y="6131242"/>
            <a:ext cx="490418" cy="490418"/>
          </a:xfrm>
          <a:prstGeom prst="roundRect">
            <a:avLst>
              <a:gd name="adj" fmla="val 66674"/>
            </a:avLst>
          </a:prstGeom>
          <a:solidFill>
            <a:srgbClr val="00002E"/>
          </a:solidFill>
          <a:ln w="22860">
            <a:solidFill>
              <a:srgbClr val="DD785E"/>
            </a:solidFill>
            <a:prstDash val="solid"/>
          </a:ln>
        </p:spPr>
        <p:txBody>
          <a:bodyPr/>
          <a:lstStyle/>
          <a:p>
            <a:endParaRPr lang="ru-KZ"/>
          </a:p>
        </p:txBody>
      </p:sp>
      <p:sp>
        <p:nvSpPr>
          <p:cNvPr id="13" name="Text 10"/>
          <p:cNvSpPr/>
          <p:nvPr/>
        </p:nvSpPr>
        <p:spPr>
          <a:xfrm>
            <a:off x="6402110" y="6222563"/>
            <a:ext cx="184666" cy="307777"/>
          </a:xfrm>
          <a:prstGeom prst="rect">
            <a:avLst/>
          </a:prstGeom>
          <a:noFill/>
          <a:ln/>
        </p:spPr>
        <p:txBody>
          <a:bodyPr wrap="none" lIns="0" tIns="0" rIns="0" bIns="0" rtlCol="0" anchor="t"/>
          <a:lstStyle/>
          <a:p>
            <a:pPr marL="0" indent="0" algn="ctr">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3</a:t>
            </a:r>
            <a:endParaRPr lang="en-US" sz="2400" dirty="0"/>
          </a:p>
        </p:txBody>
      </p:sp>
      <p:sp>
        <p:nvSpPr>
          <p:cNvPr id="14" name="Text 11"/>
          <p:cNvSpPr/>
          <p:nvPr/>
        </p:nvSpPr>
        <p:spPr>
          <a:xfrm>
            <a:off x="6957536" y="6131242"/>
            <a:ext cx="2564487" cy="320516"/>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Limited Feedback</a:t>
            </a:r>
            <a:endParaRPr lang="en-US" sz="2000" dirty="0"/>
          </a:p>
        </p:txBody>
      </p:sp>
      <p:sp>
        <p:nvSpPr>
          <p:cNvPr id="15" name="Text 12"/>
          <p:cNvSpPr/>
          <p:nvPr/>
        </p:nvSpPr>
        <p:spPr>
          <a:xfrm>
            <a:off x="6957536" y="6582489"/>
            <a:ext cx="6910030" cy="1046202"/>
          </a:xfrm>
          <a:prstGeom prst="rect">
            <a:avLst/>
          </a:prstGeom>
          <a:noFill/>
          <a:ln/>
        </p:spPr>
        <p:txBody>
          <a:bodyPr wrap="square" lIns="0" tIns="0" rIns="0" bIns="0" rtlCol="0" anchor="t"/>
          <a:lstStyle/>
          <a:p>
            <a:pPr marL="0" indent="0">
              <a:lnSpc>
                <a:spcPts val="2700"/>
              </a:lnSpc>
              <a:buNone/>
            </a:pPr>
            <a:r>
              <a:rPr lang="en-US" sz="1700" dirty="0">
                <a:solidFill>
                  <a:srgbClr val="FFFFFF"/>
                </a:solidFill>
                <a:latin typeface="PT Sans" pitchFamily="34" charset="0"/>
                <a:ea typeface="PT Sans" pitchFamily="34" charset="-122"/>
                <a:cs typeface="PT Sans" pitchFamily="34" charset="-120"/>
              </a:rPr>
              <a:t>Without personalized guidance and feedback, students often feel lost, unable to assess their progress, and struggle to improve their coding skills.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50626"/>
            <a:ext cx="10107692"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How Teacher.io Solves These Problems</a:t>
            </a:r>
            <a:endParaRPr lang="en-US" sz="4400" dirty="0"/>
          </a:p>
        </p:txBody>
      </p:sp>
      <p:pic>
        <p:nvPicPr>
          <p:cNvPr id="3" name="Image 0" descr="preencoded.png"/>
          <p:cNvPicPr>
            <a:picLocks noChangeAspect="1"/>
          </p:cNvPicPr>
          <p:nvPr/>
        </p:nvPicPr>
        <p:blipFill>
          <a:blip r:embed="rId3"/>
          <a:stretch>
            <a:fillRect/>
          </a:stretch>
        </p:blipFill>
        <p:spPr>
          <a:xfrm>
            <a:off x="837724" y="3213616"/>
            <a:ext cx="598408" cy="598408"/>
          </a:xfrm>
          <a:prstGeom prst="rect">
            <a:avLst/>
          </a:prstGeom>
        </p:spPr>
      </p:pic>
      <p:sp>
        <p:nvSpPr>
          <p:cNvPr id="4" name="Text 1"/>
          <p:cNvSpPr/>
          <p:nvPr/>
        </p:nvSpPr>
        <p:spPr>
          <a:xfrm>
            <a:off x="837724" y="4051340"/>
            <a:ext cx="3073598"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Personalized Roadmaps</a:t>
            </a:r>
            <a:endParaRPr lang="en-US" sz="2200" dirty="0"/>
          </a:p>
        </p:txBody>
      </p:sp>
      <p:sp>
        <p:nvSpPr>
          <p:cNvPr id="5" name="Text 2"/>
          <p:cNvSpPr/>
          <p:nvPr/>
        </p:nvSpPr>
        <p:spPr>
          <a:xfrm>
            <a:off x="837724" y="4546878"/>
            <a:ext cx="4078962" cy="1532096"/>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Our AI-powered platform creates custom learning paths based on each student's goals, skill level, and learning style.</a:t>
            </a:r>
            <a:endParaRPr lang="en-US" sz="1850" dirty="0"/>
          </a:p>
        </p:txBody>
      </p:sp>
      <p:pic>
        <p:nvPicPr>
          <p:cNvPr id="6" name="Image 1" descr="preencoded.png"/>
          <p:cNvPicPr>
            <a:picLocks noChangeAspect="1"/>
          </p:cNvPicPr>
          <p:nvPr/>
        </p:nvPicPr>
        <p:blipFill>
          <a:blip r:embed="rId4"/>
          <a:stretch>
            <a:fillRect/>
          </a:stretch>
        </p:blipFill>
        <p:spPr>
          <a:xfrm>
            <a:off x="5275659" y="3213616"/>
            <a:ext cx="598408" cy="598408"/>
          </a:xfrm>
          <a:prstGeom prst="rect">
            <a:avLst/>
          </a:prstGeom>
        </p:spPr>
      </p:pic>
      <p:sp>
        <p:nvSpPr>
          <p:cNvPr id="7" name="Text 3"/>
          <p:cNvSpPr/>
          <p:nvPr/>
        </p:nvSpPr>
        <p:spPr>
          <a:xfrm>
            <a:off x="5275659" y="40513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AI-Powered Support</a:t>
            </a:r>
            <a:endParaRPr lang="en-US" sz="2200" dirty="0"/>
          </a:p>
        </p:txBody>
      </p:sp>
      <p:sp>
        <p:nvSpPr>
          <p:cNvPr id="8" name="Text 4"/>
          <p:cNvSpPr/>
          <p:nvPr/>
        </p:nvSpPr>
        <p:spPr>
          <a:xfrm>
            <a:off x="5275659" y="4546878"/>
            <a:ext cx="4078962" cy="1532096"/>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Serena, our virtual assistant, provides personalized guidance, feedback, and motivation to help students overcome challenges.</a:t>
            </a:r>
            <a:endParaRPr lang="en-US" sz="1850" dirty="0"/>
          </a:p>
        </p:txBody>
      </p:sp>
      <p:pic>
        <p:nvPicPr>
          <p:cNvPr id="9" name="Image 2" descr="preencoded.png"/>
          <p:cNvPicPr>
            <a:picLocks noChangeAspect="1"/>
          </p:cNvPicPr>
          <p:nvPr/>
        </p:nvPicPr>
        <p:blipFill>
          <a:blip r:embed="rId5"/>
          <a:stretch>
            <a:fillRect/>
          </a:stretch>
        </p:blipFill>
        <p:spPr>
          <a:xfrm>
            <a:off x="9713595" y="3213616"/>
            <a:ext cx="598408" cy="598408"/>
          </a:xfrm>
          <a:prstGeom prst="rect">
            <a:avLst/>
          </a:prstGeom>
        </p:spPr>
      </p:pic>
      <p:sp>
        <p:nvSpPr>
          <p:cNvPr id="10" name="Text 5"/>
          <p:cNvSpPr/>
          <p:nvPr/>
        </p:nvSpPr>
        <p:spPr>
          <a:xfrm>
            <a:off x="9713595" y="40513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Interactive Lessons</a:t>
            </a:r>
            <a:endParaRPr lang="en-US" sz="2200" dirty="0"/>
          </a:p>
        </p:txBody>
      </p:sp>
      <p:sp>
        <p:nvSpPr>
          <p:cNvPr id="11" name="Text 6"/>
          <p:cNvSpPr/>
          <p:nvPr/>
        </p:nvSpPr>
        <p:spPr>
          <a:xfrm>
            <a:off x="9713595" y="4546878"/>
            <a:ext cx="4079081" cy="1532096"/>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Our engaging, hands-on lessons combine theory, practice, and real-world projects to reinforce learning and keep students motivated.</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7090" y="725448"/>
            <a:ext cx="7622619" cy="1278255"/>
          </a:xfrm>
          <a:prstGeom prst="rect">
            <a:avLst/>
          </a:prstGeom>
          <a:noFill/>
          <a:ln/>
        </p:spPr>
        <p:txBody>
          <a:bodyPr wrap="square" lIns="0" tIns="0" rIns="0" bIns="0" rtlCol="0" anchor="t"/>
          <a:lstStyle/>
          <a:p>
            <a:pPr marL="0" indent="0">
              <a:lnSpc>
                <a:spcPts val="5000"/>
              </a:lnSpc>
              <a:buNone/>
            </a:pPr>
            <a:r>
              <a:rPr lang="en-US" sz="4000" dirty="0">
                <a:solidFill>
                  <a:srgbClr val="FFFFFF"/>
                </a:solidFill>
                <a:latin typeface="Nunito Semi Bold" pitchFamily="34" charset="0"/>
                <a:ea typeface="Nunito Semi Bold" pitchFamily="34" charset="-122"/>
                <a:cs typeface="Nunito Semi Bold" pitchFamily="34" charset="-120"/>
              </a:rPr>
              <a:t>Personalized Programming Roadmaps</a:t>
            </a:r>
            <a:endParaRPr lang="en-US" sz="4000" dirty="0"/>
          </a:p>
        </p:txBody>
      </p:sp>
      <p:sp>
        <p:nvSpPr>
          <p:cNvPr id="4" name="Shape 1"/>
          <p:cNvSpPr/>
          <p:nvPr/>
        </p:nvSpPr>
        <p:spPr>
          <a:xfrm>
            <a:off x="6557843" y="2329696"/>
            <a:ext cx="30480" cy="5174456"/>
          </a:xfrm>
          <a:prstGeom prst="roundRect">
            <a:avLst>
              <a:gd name="adj" fmla="val 1069620"/>
            </a:avLst>
          </a:prstGeom>
          <a:solidFill>
            <a:srgbClr val="FFFFFF">
              <a:alpha val="24000"/>
            </a:srgbClr>
          </a:solidFill>
          <a:ln/>
        </p:spPr>
        <p:txBody>
          <a:bodyPr/>
          <a:lstStyle/>
          <a:p>
            <a:endParaRPr lang="ru-KZ"/>
          </a:p>
        </p:txBody>
      </p:sp>
      <p:sp>
        <p:nvSpPr>
          <p:cNvPr id="5" name="Shape 2"/>
          <p:cNvSpPr/>
          <p:nvPr/>
        </p:nvSpPr>
        <p:spPr>
          <a:xfrm>
            <a:off x="6787098" y="2803327"/>
            <a:ext cx="760690" cy="30480"/>
          </a:xfrm>
          <a:prstGeom prst="roundRect">
            <a:avLst>
              <a:gd name="adj" fmla="val 1069620"/>
            </a:avLst>
          </a:prstGeom>
          <a:solidFill>
            <a:srgbClr val="F2B42D"/>
          </a:solidFill>
          <a:ln/>
        </p:spPr>
        <p:txBody>
          <a:bodyPr/>
          <a:lstStyle/>
          <a:p>
            <a:endParaRPr lang="ru-KZ"/>
          </a:p>
        </p:txBody>
      </p:sp>
      <p:sp>
        <p:nvSpPr>
          <p:cNvPr id="6" name="Shape 3"/>
          <p:cNvSpPr/>
          <p:nvPr/>
        </p:nvSpPr>
        <p:spPr>
          <a:xfrm>
            <a:off x="6328589" y="2574131"/>
            <a:ext cx="488990" cy="488990"/>
          </a:xfrm>
          <a:prstGeom prst="roundRect">
            <a:avLst>
              <a:gd name="adj" fmla="val 66672"/>
            </a:avLst>
          </a:prstGeom>
          <a:solidFill>
            <a:srgbClr val="00002E"/>
          </a:solidFill>
          <a:ln w="22860">
            <a:solidFill>
              <a:srgbClr val="F2B42D"/>
            </a:solidFill>
            <a:prstDash val="solid"/>
          </a:ln>
        </p:spPr>
        <p:txBody>
          <a:bodyPr/>
          <a:lstStyle/>
          <a:p>
            <a:endParaRPr lang="ru-KZ"/>
          </a:p>
        </p:txBody>
      </p:sp>
      <p:sp>
        <p:nvSpPr>
          <p:cNvPr id="7" name="Text 4"/>
          <p:cNvSpPr/>
          <p:nvPr/>
        </p:nvSpPr>
        <p:spPr>
          <a:xfrm>
            <a:off x="6480989" y="2665214"/>
            <a:ext cx="184071" cy="306824"/>
          </a:xfrm>
          <a:prstGeom prst="rect">
            <a:avLst/>
          </a:prstGeom>
          <a:noFill/>
          <a:ln/>
        </p:spPr>
        <p:txBody>
          <a:bodyPr wrap="none" lIns="0" tIns="0" rIns="0" bIns="0" rtlCol="0" anchor="t"/>
          <a:lstStyle/>
          <a:p>
            <a:pPr marL="0" indent="0" algn="ctr">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1</a:t>
            </a:r>
            <a:endParaRPr lang="en-US" sz="2400" dirty="0"/>
          </a:p>
        </p:txBody>
      </p:sp>
      <p:sp>
        <p:nvSpPr>
          <p:cNvPr id="8" name="Text 5"/>
          <p:cNvSpPr/>
          <p:nvPr/>
        </p:nvSpPr>
        <p:spPr>
          <a:xfrm>
            <a:off x="7768471" y="2546985"/>
            <a:ext cx="2556986" cy="319683"/>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Skill Assessment</a:t>
            </a:r>
            <a:endParaRPr lang="en-US" sz="2000" dirty="0"/>
          </a:p>
        </p:txBody>
      </p:sp>
      <p:sp>
        <p:nvSpPr>
          <p:cNvPr id="9" name="Text 6"/>
          <p:cNvSpPr/>
          <p:nvPr/>
        </p:nvSpPr>
        <p:spPr>
          <a:xfrm>
            <a:off x="7768471" y="2997041"/>
            <a:ext cx="6101239" cy="695325"/>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PT Sans" pitchFamily="34" charset="0"/>
                <a:ea typeface="PT Sans" pitchFamily="34" charset="-122"/>
                <a:cs typeface="PT Sans" pitchFamily="34" charset="-120"/>
              </a:rPr>
              <a:t>Our AI-powered assessment evaluates a student's current knowledge and identifies their strengths and weaknesses.</a:t>
            </a:r>
            <a:endParaRPr lang="en-US" sz="1700" dirty="0"/>
          </a:p>
        </p:txBody>
      </p:sp>
      <p:sp>
        <p:nvSpPr>
          <p:cNvPr id="10" name="Shape 7"/>
          <p:cNvSpPr/>
          <p:nvPr/>
        </p:nvSpPr>
        <p:spPr>
          <a:xfrm>
            <a:off x="6787098" y="4600575"/>
            <a:ext cx="760690" cy="30480"/>
          </a:xfrm>
          <a:prstGeom prst="roundRect">
            <a:avLst>
              <a:gd name="adj" fmla="val 1069620"/>
            </a:avLst>
          </a:prstGeom>
          <a:solidFill>
            <a:srgbClr val="D7425E"/>
          </a:solidFill>
          <a:ln/>
        </p:spPr>
        <p:txBody>
          <a:bodyPr/>
          <a:lstStyle/>
          <a:p>
            <a:endParaRPr lang="ru-KZ"/>
          </a:p>
        </p:txBody>
      </p:sp>
      <p:sp>
        <p:nvSpPr>
          <p:cNvPr id="11" name="Shape 8"/>
          <p:cNvSpPr/>
          <p:nvPr/>
        </p:nvSpPr>
        <p:spPr>
          <a:xfrm>
            <a:off x="6328589" y="4371380"/>
            <a:ext cx="488990" cy="488990"/>
          </a:xfrm>
          <a:prstGeom prst="roundRect">
            <a:avLst>
              <a:gd name="adj" fmla="val 66672"/>
            </a:avLst>
          </a:prstGeom>
          <a:solidFill>
            <a:srgbClr val="00002E"/>
          </a:solidFill>
          <a:ln w="22860">
            <a:solidFill>
              <a:srgbClr val="D7425E"/>
            </a:solidFill>
            <a:prstDash val="solid"/>
          </a:ln>
        </p:spPr>
        <p:txBody>
          <a:bodyPr/>
          <a:lstStyle/>
          <a:p>
            <a:endParaRPr lang="ru-KZ"/>
          </a:p>
        </p:txBody>
      </p:sp>
      <p:sp>
        <p:nvSpPr>
          <p:cNvPr id="12" name="Text 9"/>
          <p:cNvSpPr/>
          <p:nvPr/>
        </p:nvSpPr>
        <p:spPr>
          <a:xfrm>
            <a:off x="6480989" y="4462463"/>
            <a:ext cx="184071" cy="306824"/>
          </a:xfrm>
          <a:prstGeom prst="rect">
            <a:avLst/>
          </a:prstGeom>
          <a:noFill/>
          <a:ln/>
        </p:spPr>
        <p:txBody>
          <a:bodyPr wrap="none" lIns="0" tIns="0" rIns="0" bIns="0" rtlCol="0" anchor="t"/>
          <a:lstStyle/>
          <a:p>
            <a:pPr marL="0" indent="0" algn="ctr">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2</a:t>
            </a:r>
            <a:endParaRPr lang="en-US" sz="2400" dirty="0"/>
          </a:p>
        </p:txBody>
      </p:sp>
      <p:sp>
        <p:nvSpPr>
          <p:cNvPr id="13" name="Text 10"/>
          <p:cNvSpPr/>
          <p:nvPr/>
        </p:nvSpPr>
        <p:spPr>
          <a:xfrm>
            <a:off x="7768471" y="4344233"/>
            <a:ext cx="2833211" cy="319683"/>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Personalized Curriculum</a:t>
            </a:r>
            <a:endParaRPr lang="en-US" sz="2000" dirty="0"/>
          </a:p>
        </p:txBody>
      </p:sp>
      <p:sp>
        <p:nvSpPr>
          <p:cNvPr id="14" name="Text 11"/>
          <p:cNvSpPr/>
          <p:nvPr/>
        </p:nvSpPr>
        <p:spPr>
          <a:xfrm>
            <a:off x="7768471" y="4794290"/>
            <a:ext cx="6101239" cy="695325"/>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PT Sans" pitchFamily="34" charset="0"/>
                <a:ea typeface="PT Sans" pitchFamily="34" charset="-122"/>
                <a:cs typeface="PT Sans" pitchFamily="34" charset="-120"/>
              </a:rPr>
              <a:t>Based on the assessment, we create a customized learning plan that addresses the student's specific needs and goals.</a:t>
            </a:r>
            <a:endParaRPr lang="en-US" sz="1700" dirty="0"/>
          </a:p>
        </p:txBody>
      </p:sp>
      <p:sp>
        <p:nvSpPr>
          <p:cNvPr id="15" name="Shape 12"/>
          <p:cNvSpPr/>
          <p:nvPr/>
        </p:nvSpPr>
        <p:spPr>
          <a:xfrm>
            <a:off x="6787098" y="6397823"/>
            <a:ext cx="760690" cy="30480"/>
          </a:xfrm>
          <a:prstGeom prst="roundRect">
            <a:avLst>
              <a:gd name="adj" fmla="val 1069620"/>
            </a:avLst>
          </a:prstGeom>
          <a:solidFill>
            <a:srgbClr val="DD785E"/>
          </a:solidFill>
          <a:ln/>
        </p:spPr>
        <p:txBody>
          <a:bodyPr/>
          <a:lstStyle/>
          <a:p>
            <a:endParaRPr lang="ru-KZ"/>
          </a:p>
        </p:txBody>
      </p:sp>
      <p:sp>
        <p:nvSpPr>
          <p:cNvPr id="16" name="Shape 13"/>
          <p:cNvSpPr/>
          <p:nvPr/>
        </p:nvSpPr>
        <p:spPr>
          <a:xfrm>
            <a:off x="6328589" y="6168628"/>
            <a:ext cx="488990" cy="488990"/>
          </a:xfrm>
          <a:prstGeom prst="roundRect">
            <a:avLst>
              <a:gd name="adj" fmla="val 66672"/>
            </a:avLst>
          </a:prstGeom>
          <a:solidFill>
            <a:srgbClr val="00002E"/>
          </a:solidFill>
          <a:ln w="22860">
            <a:solidFill>
              <a:srgbClr val="DD785E"/>
            </a:solidFill>
            <a:prstDash val="solid"/>
          </a:ln>
        </p:spPr>
        <p:txBody>
          <a:bodyPr/>
          <a:lstStyle/>
          <a:p>
            <a:endParaRPr lang="ru-KZ"/>
          </a:p>
        </p:txBody>
      </p:sp>
      <p:sp>
        <p:nvSpPr>
          <p:cNvPr id="17" name="Text 14"/>
          <p:cNvSpPr/>
          <p:nvPr/>
        </p:nvSpPr>
        <p:spPr>
          <a:xfrm>
            <a:off x="6480989" y="6259711"/>
            <a:ext cx="184071" cy="306824"/>
          </a:xfrm>
          <a:prstGeom prst="rect">
            <a:avLst/>
          </a:prstGeom>
          <a:noFill/>
          <a:ln/>
        </p:spPr>
        <p:txBody>
          <a:bodyPr wrap="none" lIns="0" tIns="0" rIns="0" bIns="0" rtlCol="0" anchor="t"/>
          <a:lstStyle/>
          <a:p>
            <a:pPr marL="0" indent="0" algn="ctr">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3</a:t>
            </a:r>
            <a:endParaRPr lang="en-US" sz="2400" dirty="0"/>
          </a:p>
        </p:txBody>
      </p:sp>
      <p:sp>
        <p:nvSpPr>
          <p:cNvPr id="18" name="Text 15"/>
          <p:cNvSpPr/>
          <p:nvPr/>
        </p:nvSpPr>
        <p:spPr>
          <a:xfrm>
            <a:off x="7768471" y="6141482"/>
            <a:ext cx="2556986" cy="319683"/>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Adaptive Learning</a:t>
            </a:r>
            <a:endParaRPr lang="en-US" sz="2000" dirty="0"/>
          </a:p>
        </p:txBody>
      </p:sp>
      <p:sp>
        <p:nvSpPr>
          <p:cNvPr id="19" name="Text 16"/>
          <p:cNvSpPr/>
          <p:nvPr/>
        </p:nvSpPr>
        <p:spPr>
          <a:xfrm>
            <a:off x="7768471" y="6591538"/>
            <a:ext cx="6101239" cy="695325"/>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PT Sans" pitchFamily="34" charset="0"/>
                <a:ea typeface="PT Sans" pitchFamily="34" charset="-122"/>
                <a:cs typeface="PT Sans" pitchFamily="34" charset="-120"/>
              </a:rPr>
              <a:t>The roadmap adjusts in real-time, helping students stay on track and move at their own pace.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100"/>
          </a:xfrm>
          <a:prstGeom prst="rect">
            <a:avLst/>
          </a:prstGeom>
        </p:spPr>
      </p:pic>
      <p:sp>
        <p:nvSpPr>
          <p:cNvPr id="3" name="Text 0"/>
          <p:cNvSpPr/>
          <p:nvPr/>
        </p:nvSpPr>
        <p:spPr>
          <a:xfrm>
            <a:off x="681990" y="535781"/>
            <a:ext cx="6530816" cy="573048"/>
          </a:xfrm>
          <a:prstGeom prst="rect">
            <a:avLst/>
          </a:prstGeom>
          <a:noFill/>
          <a:ln/>
        </p:spPr>
        <p:txBody>
          <a:bodyPr wrap="none" lIns="0" tIns="0" rIns="0" bIns="0" rtlCol="0" anchor="t"/>
          <a:lstStyle/>
          <a:p>
            <a:pPr marL="0" indent="0">
              <a:lnSpc>
                <a:spcPts val="4500"/>
              </a:lnSpc>
              <a:buNone/>
            </a:pPr>
            <a:r>
              <a:rPr lang="en-US" sz="3600" dirty="0">
                <a:solidFill>
                  <a:srgbClr val="FFFFFF"/>
                </a:solidFill>
                <a:latin typeface="Nunito Semi Bold" pitchFamily="34" charset="0"/>
                <a:ea typeface="Nunito Semi Bold" pitchFamily="34" charset="-122"/>
                <a:cs typeface="Nunito Semi Bold" pitchFamily="34" charset="-120"/>
              </a:rPr>
              <a:t>AI-Powered Support by Serena</a:t>
            </a:r>
            <a:endParaRPr lang="en-US" sz="3600" dirty="0"/>
          </a:p>
        </p:txBody>
      </p:sp>
      <p:pic>
        <p:nvPicPr>
          <p:cNvPr id="4" name="Image 1" descr="preencoded.png"/>
          <p:cNvPicPr>
            <a:picLocks noChangeAspect="1"/>
          </p:cNvPicPr>
          <p:nvPr/>
        </p:nvPicPr>
        <p:blipFill>
          <a:blip r:embed="rId4"/>
          <a:stretch>
            <a:fillRect/>
          </a:stretch>
        </p:blipFill>
        <p:spPr>
          <a:xfrm>
            <a:off x="681990" y="1401008"/>
            <a:ext cx="487085" cy="487085"/>
          </a:xfrm>
          <a:prstGeom prst="rect">
            <a:avLst/>
          </a:prstGeom>
        </p:spPr>
      </p:pic>
      <p:sp>
        <p:nvSpPr>
          <p:cNvPr id="5" name="Text 1"/>
          <p:cNvSpPr/>
          <p:nvPr/>
        </p:nvSpPr>
        <p:spPr>
          <a:xfrm>
            <a:off x="681990" y="2082879"/>
            <a:ext cx="2292310" cy="286464"/>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Answering Questions</a:t>
            </a:r>
            <a:endParaRPr lang="en-US" sz="1800" dirty="0"/>
          </a:p>
        </p:txBody>
      </p:sp>
      <p:sp>
        <p:nvSpPr>
          <p:cNvPr id="6" name="Text 2"/>
          <p:cNvSpPr/>
          <p:nvPr/>
        </p:nvSpPr>
        <p:spPr>
          <a:xfrm>
            <a:off x="681990" y="2486144"/>
            <a:ext cx="7780020" cy="623649"/>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Serena is always available to clarify concepts, answer questions, and provide instant feedback.</a:t>
            </a:r>
            <a:endParaRPr lang="en-US" sz="1500" dirty="0"/>
          </a:p>
        </p:txBody>
      </p:sp>
      <p:pic>
        <p:nvPicPr>
          <p:cNvPr id="7" name="Image 2" descr="preencoded.png"/>
          <p:cNvPicPr>
            <a:picLocks noChangeAspect="1"/>
          </p:cNvPicPr>
          <p:nvPr/>
        </p:nvPicPr>
        <p:blipFill>
          <a:blip r:embed="rId5"/>
          <a:stretch>
            <a:fillRect/>
          </a:stretch>
        </p:blipFill>
        <p:spPr>
          <a:xfrm>
            <a:off x="681990" y="3694271"/>
            <a:ext cx="487085" cy="487085"/>
          </a:xfrm>
          <a:prstGeom prst="rect">
            <a:avLst/>
          </a:prstGeom>
        </p:spPr>
      </p:pic>
      <p:sp>
        <p:nvSpPr>
          <p:cNvPr id="8" name="Text 3"/>
          <p:cNvSpPr/>
          <p:nvPr/>
        </p:nvSpPr>
        <p:spPr>
          <a:xfrm>
            <a:off x="681990" y="4376142"/>
            <a:ext cx="2366486" cy="286464"/>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Personalized Guidance</a:t>
            </a:r>
            <a:endParaRPr lang="en-US" sz="1800" dirty="0"/>
          </a:p>
        </p:txBody>
      </p:sp>
      <p:sp>
        <p:nvSpPr>
          <p:cNvPr id="9" name="Text 4"/>
          <p:cNvSpPr/>
          <p:nvPr/>
        </p:nvSpPr>
        <p:spPr>
          <a:xfrm>
            <a:off x="681990" y="4779407"/>
            <a:ext cx="7780020" cy="623649"/>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Serena's AI-powered insights help students overcome roadblocks and stay motivated throughout their learning journey.</a:t>
            </a:r>
            <a:endParaRPr lang="en-US" sz="1500" dirty="0"/>
          </a:p>
        </p:txBody>
      </p:sp>
      <p:pic>
        <p:nvPicPr>
          <p:cNvPr id="10" name="Image 3" descr="preencoded.png"/>
          <p:cNvPicPr>
            <a:picLocks noChangeAspect="1"/>
          </p:cNvPicPr>
          <p:nvPr/>
        </p:nvPicPr>
        <p:blipFill>
          <a:blip r:embed="rId6"/>
          <a:stretch>
            <a:fillRect/>
          </a:stretch>
        </p:blipFill>
        <p:spPr>
          <a:xfrm>
            <a:off x="681990" y="5987534"/>
            <a:ext cx="487085" cy="487085"/>
          </a:xfrm>
          <a:prstGeom prst="rect">
            <a:avLst/>
          </a:prstGeom>
        </p:spPr>
      </p:pic>
      <p:sp>
        <p:nvSpPr>
          <p:cNvPr id="11" name="Text 5"/>
          <p:cNvSpPr/>
          <p:nvPr/>
        </p:nvSpPr>
        <p:spPr>
          <a:xfrm>
            <a:off x="681990" y="6669405"/>
            <a:ext cx="2292310" cy="286464"/>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Progress Tracking</a:t>
            </a:r>
            <a:endParaRPr lang="en-US" sz="1800" dirty="0"/>
          </a:p>
        </p:txBody>
      </p:sp>
      <p:sp>
        <p:nvSpPr>
          <p:cNvPr id="12" name="Text 6"/>
          <p:cNvSpPr/>
          <p:nvPr/>
        </p:nvSpPr>
        <p:spPr>
          <a:xfrm>
            <a:off x="681990" y="7072670"/>
            <a:ext cx="7780020" cy="623649"/>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Serena monitors students' progress, celebrates their achievements, and provides personalized recommendations for improvement.</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64775"/>
          </a:xfrm>
          <a:prstGeom prst="rect">
            <a:avLst/>
          </a:prstGeom>
        </p:spPr>
      </p:pic>
      <p:sp>
        <p:nvSpPr>
          <p:cNvPr id="3" name="Text 0"/>
          <p:cNvSpPr/>
          <p:nvPr/>
        </p:nvSpPr>
        <p:spPr>
          <a:xfrm>
            <a:off x="830104" y="3617000"/>
            <a:ext cx="8364498" cy="697468"/>
          </a:xfrm>
          <a:prstGeom prst="rect">
            <a:avLst/>
          </a:prstGeom>
          <a:noFill/>
          <a:ln/>
        </p:spPr>
        <p:txBody>
          <a:bodyPr wrap="none" lIns="0" tIns="0" rIns="0" bIns="0" rtlCol="0" anchor="t"/>
          <a:lstStyle/>
          <a:p>
            <a:pPr marL="0" indent="0">
              <a:lnSpc>
                <a:spcPts val="5450"/>
              </a:lnSpc>
              <a:buNone/>
            </a:pPr>
            <a:r>
              <a:rPr lang="en-US" sz="4350" dirty="0">
                <a:solidFill>
                  <a:srgbClr val="FFFFFF"/>
                </a:solidFill>
                <a:latin typeface="Nunito Semi Bold" pitchFamily="34" charset="0"/>
                <a:ea typeface="Nunito Semi Bold" pitchFamily="34" charset="-122"/>
                <a:cs typeface="Nunito Semi Bold" pitchFamily="34" charset="-120"/>
              </a:rPr>
              <a:t>Motivation Through Gamification</a:t>
            </a:r>
            <a:endParaRPr lang="en-US" sz="4350" dirty="0"/>
          </a:p>
        </p:txBody>
      </p:sp>
      <p:sp>
        <p:nvSpPr>
          <p:cNvPr id="4" name="Shape 1"/>
          <p:cNvSpPr/>
          <p:nvPr/>
        </p:nvSpPr>
        <p:spPr>
          <a:xfrm>
            <a:off x="830104" y="4670227"/>
            <a:ext cx="4165282" cy="2908459"/>
          </a:xfrm>
          <a:prstGeom prst="roundRect">
            <a:avLst>
              <a:gd name="adj" fmla="val 12233"/>
            </a:avLst>
          </a:prstGeom>
          <a:solidFill>
            <a:srgbClr val="00002E"/>
          </a:solidFill>
          <a:ln w="22860">
            <a:solidFill>
              <a:srgbClr val="F2B42D"/>
            </a:solidFill>
            <a:prstDash val="solid"/>
          </a:ln>
        </p:spPr>
        <p:txBody>
          <a:bodyPr/>
          <a:lstStyle/>
          <a:p>
            <a:endParaRPr lang="ru-KZ"/>
          </a:p>
        </p:txBody>
      </p:sp>
      <p:sp>
        <p:nvSpPr>
          <p:cNvPr id="5" name="Text 2"/>
          <p:cNvSpPr/>
          <p:nvPr/>
        </p:nvSpPr>
        <p:spPr>
          <a:xfrm>
            <a:off x="1090136" y="4930259"/>
            <a:ext cx="2790349" cy="348853"/>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Coding Challenges</a:t>
            </a:r>
            <a:endParaRPr lang="en-US" sz="2150" dirty="0"/>
          </a:p>
        </p:txBody>
      </p:sp>
      <p:sp>
        <p:nvSpPr>
          <p:cNvPr id="6" name="Text 3"/>
          <p:cNvSpPr/>
          <p:nvPr/>
        </p:nvSpPr>
        <p:spPr>
          <a:xfrm>
            <a:off x="1090136" y="5421392"/>
            <a:ext cx="3645218" cy="1517809"/>
          </a:xfrm>
          <a:prstGeom prst="rect">
            <a:avLst/>
          </a:prstGeom>
          <a:noFill/>
          <a:ln/>
        </p:spPr>
        <p:txBody>
          <a:bodyPr wrap="square" lIns="0" tIns="0" rIns="0" bIns="0" rtlCol="0" anchor="t"/>
          <a:lstStyle/>
          <a:p>
            <a:pPr marL="0" indent="0">
              <a:lnSpc>
                <a:spcPts val="2950"/>
              </a:lnSpc>
              <a:buNone/>
            </a:pPr>
            <a:r>
              <a:rPr lang="en-US" sz="1850" dirty="0">
                <a:solidFill>
                  <a:srgbClr val="FFFFFF"/>
                </a:solidFill>
                <a:latin typeface="PT Sans" pitchFamily="34" charset="0"/>
                <a:ea typeface="PT Sans" pitchFamily="34" charset="-122"/>
                <a:cs typeface="PT Sans" pitchFamily="34" charset="-120"/>
              </a:rPr>
              <a:t>Interactive coding challenges and mini-games keep students engaged and help them apply their knowledge in a fun, rewarding way.</a:t>
            </a:r>
            <a:endParaRPr lang="en-US" sz="1850" dirty="0"/>
          </a:p>
        </p:txBody>
      </p:sp>
      <p:sp>
        <p:nvSpPr>
          <p:cNvPr id="7" name="Shape 4"/>
          <p:cNvSpPr/>
          <p:nvPr/>
        </p:nvSpPr>
        <p:spPr>
          <a:xfrm>
            <a:off x="5232559" y="4670227"/>
            <a:ext cx="4165282" cy="2908459"/>
          </a:xfrm>
          <a:prstGeom prst="roundRect">
            <a:avLst>
              <a:gd name="adj" fmla="val 12233"/>
            </a:avLst>
          </a:prstGeom>
          <a:solidFill>
            <a:srgbClr val="00002E"/>
          </a:solidFill>
          <a:ln w="22860">
            <a:solidFill>
              <a:srgbClr val="D7425E"/>
            </a:solidFill>
            <a:prstDash val="solid"/>
          </a:ln>
        </p:spPr>
        <p:txBody>
          <a:bodyPr/>
          <a:lstStyle/>
          <a:p>
            <a:endParaRPr lang="ru-KZ"/>
          </a:p>
        </p:txBody>
      </p:sp>
      <p:sp>
        <p:nvSpPr>
          <p:cNvPr id="8" name="Text 5"/>
          <p:cNvSpPr/>
          <p:nvPr/>
        </p:nvSpPr>
        <p:spPr>
          <a:xfrm>
            <a:off x="5492591" y="4930259"/>
            <a:ext cx="2790349" cy="348853"/>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Achievements</a:t>
            </a:r>
            <a:endParaRPr lang="en-US" sz="2150" dirty="0"/>
          </a:p>
        </p:txBody>
      </p:sp>
      <p:sp>
        <p:nvSpPr>
          <p:cNvPr id="9" name="Text 6"/>
          <p:cNvSpPr/>
          <p:nvPr/>
        </p:nvSpPr>
        <p:spPr>
          <a:xfrm>
            <a:off x="5492591" y="5421392"/>
            <a:ext cx="3645218" cy="1897261"/>
          </a:xfrm>
          <a:prstGeom prst="rect">
            <a:avLst/>
          </a:prstGeom>
          <a:noFill/>
          <a:ln/>
        </p:spPr>
        <p:txBody>
          <a:bodyPr wrap="square" lIns="0" tIns="0" rIns="0" bIns="0" rtlCol="0" anchor="t"/>
          <a:lstStyle/>
          <a:p>
            <a:pPr marL="0" indent="0">
              <a:lnSpc>
                <a:spcPts val="2950"/>
              </a:lnSpc>
              <a:buNone/>
            </a:pPr>
            <a:r>
              <a:rPr lang="en-US" sz="1850" dirty="0">
                <a:solidFill>
                  <a:srgbClr val="FFFFFF"/>
                </a:solidFill>
                <a:latin typeface="PT Sans" pitchFamily="34" charset="0"/>
                <a:ea typeface="PT Sans" pitchFamily="34" charset="-122"/>
                <a:cs typeface="PT Sans" pitchFamily="34" charset="-120"/>
              </a:rPr>
              <a:t>Students earn points, badges, and other rewards for completing lessons, solving problems, and reaching milestones in their learning journey.</a:t>
            </a:r>
            <a:endParaRPr lang="en-US" sz="1850" dirty="0"/>
          </a:p>
        </p:txBody>
      </p:sp>
      <p:sp>
        <p:nvSpPr>
          <p:cNvPr id="10" name="Shape 7"/>
          <p:cNvSpPr/>
          <p:nvPr/>
        </p:nvSpPr>
        <p:spPr>
          <a:xfrm>
            <a:off x="9635014" y="4670227"/>
            <a:ext cx="4165282" cy="2908459"/>
          </a:xfrm>
          <a:prstGeom prst="roundRect">
            <a:avLst>
              <a:gd name="adj" fmla="val 12233"/>
            </a:avLst>
          </a:prstGeom>
          <a:solidFill>
            <a:srgbClr val="00002E"/>
          </a:solidFill>
          <a:ln w="22860">
            <a:solidFill>
              <a:srgbClr val="DD785E"/>
            </a:solidFill>
            <a:prstDash val="solid"/>
          </a:ln>
        </p:spPr>
        <p:txBody>
          <a:bodyPr/>
          <a:lstStyle/>
          <a:p>
            <a:endParaRPr lang="ru-KZ"/>
          </a:p>
        </p:txBody>
      </p:sp>
      <p:sp>
        <p:nvSpPr>
          <p:cNvPr id="11" name="Text 8"/>
          <p:cNvSpPr/>
          <p:nvPr/>
        </p:nvSpPr>
        <p:spPr>
          <a:xfrm>
            <a:off x="9895046" y="4930259"/>
            <a:ext cx="2790349" cy="348853"/>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Leaderboards</a:t>
            </a:r>
            <a:endParaRPr lang="en-US" sz="2150" dirty="0"/>
          </a:p>
        </p:txBody>
      </p:sp>
      <p:sp>
        <p:nvSpPr>
          <p:cNvPr id="12" name="Text 9"/>
          <p:cNvSpPr/>
          <p:nvPr/>
        </p:nvSpPr>
        <p:spPr>
          <a:xfrm>
            <a:off x="9895046" y="5421392"/>
            <a:ext cx="3645218" cy="1517809"/>
          </a:xfrm>
          <a:prstGeom prst="rect">
            <a:avLst/>
          </a:prstGeom>
          <a:noFill/>
          <a:ln/>
        </p:spPr>
        <p:txBody>
          <a:bodyPr wrap="square" lIns="0" tIns="0" rIns="0" bIns="0" rtlCol="0" anchor="t"/>
          <a:lstStyle/>
          <a:p>
            <a:pPr marL="0" indent="0">
              <a:lnSpc>
                <a:spcPts val="2950"/>
              </a:lnSpc>
              <a:buNone/>
            </a:pPr>
            <a:r>
              <a:rPr lang="en-US" sz="1850" dirty="0">
                <a:solidFill>
                  <a:srgbClr val="FFFFFF"/>
                </a:solidFill>
                <a:latin typeface="PT Sans" pitchFamily="34" charset="0"/>
                <a:ea typeface="PT Sans" pitchFamily="34" charset="-122"/>
                <a:cs typeface="PT Sans" pitchFamily="34" charset="-120"/>
              </a:rPr>
              <a:t>Friendly competition and leaderboards encourage students to stay motivated and continuously improve their coding skills.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10803"/>
            <a:ext cx="7165777"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Interactive Problem-Solving</a:t>
            </a:r>
            <a:endParaRPr lang="en-US" sz="4400" dirty="0"/>
          </a:p>
        </p:txBody>
      </p:sp>
      <p:pic>
        <p:nvPicPr>
          <p:cNvPr id="4" name="Image 1" descr="preencoded.png"/>
          <p:cNvPicPr>
            <a:picLocks noChangeAspect="1"/>
          </p:cNvPicPr>
          <p:nvPr/>
        </p:nvPicPr>
        <p:blipFill>
          <a:blip r:embed="rId4"/>
          <a:stretch>
            <a:fillRect/>
          </a:stretch>
        </p:blipFill>
        <p:spPr>
          <a:xfrm>
            <a:off x="6324124" y="1773793"/>
            <a:ext cx="1196816" cy="1915001"/>
          </a:xfrm>
          <a:prstGeom prst="rect">
            <a:avLst/>
          </a:prstGeom>
        </p:spPr>
      </p:pic>
      <p:sp>
        <p:nvSpPr>
          <p:cNvPr id="5" name="Text 1"/>
          <p:cNvSpPr/>
          <p:nvPr/>
        </p:nvSpPr>
        <p:spPr>
          <a:xfrm>
            <a:off x="7879913" y="201310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Code Editor</a:t>
            </a:r>
            <a:endParaRPr lang="en-US" sz="2200" dirty="0"/>
          </a:p>
        </p:txBody>
      </p:sp>
      <p:sp>
        <p:nvSpPr>
          <p:cNvPr id="6" name="Text 2"/>
          <p:cNvSpPr/>
          <p:nvPr/>
        </p:nvSpPr>
        <p:spPr>
          <a:xfrm>
            <a:off x="7879913" y="2508647"/>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Our integrated code editor allows students to write, test, and debug their code in real-time.</a:t>
            </a:r>
            <a:endParaRPr lang="en-US" sz="1850" dirty="0"/>
          </a:p>
        </p:txBody>
      </p:sp>
      <p:pic>
        <p:nvPicPr>
          <p:cNvPr id="7" name="Image 2" descr="preencoded.png"/>
          <p:cNvPicPr>
            <a:picLocks noChangeAspect="1"/>
          </p:cNvPicPr>
          <p:nvPr/>
        </p:nvPicPr>
        <p:blipFill>
          <a:blip r:embed="rId5"/>
          <a:stretch>
            <a:fillRect/>
          </a:stretch>
        </p:blipFill>
        <p:spPr>
          <a:xfrm>
            <a:off x="6324124" y="3688794"/>
            <a:ext cx="1196816" cy="1915001"/>
          </a:xfrm>
          <a:prstGeom prst="rect">
            <a:avLst/>
          </a:prstGeom>
        </p:spPr>
      </p:pic>
      <p:sp>
        <p:nvSpPr>
          <p:cNvPr id="8" name="Text 3"/>
          <p:cNvSpPr/>
          <p:nvPr/>
        </p:nvSpPr>
        <p:spPr>
          <a:xfrm>
            <a:off x="7879913" y="392811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Live Collaboration</a:t>
            </a:r>
            <a:endParaRPr lang="en-US" sz="2200" dirty="0"/>
          </a:p>
        </p:txBody>
      </p:sp>
      <p:sp>
        <p:nvSpPr>
          <p:cNvPr id="9" name="Text 4"/>
          <p:cNvSpPr/>
          <p:nvPr/>
        </p:nvSpPr>
        <p:spPr>
          <a:xfrm>
            <a:off x="7879913" y="4423648"/>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Students can work together on coding challenges, sharing their screens and ideas to solve problems collaboratively.</a:t>
            </a:r>
            <a:endParaRPr lang="en-US" sz="1850" dirty="0"/>
          </a:p>
        </p:txBody>
      </p:sp>
      <p:pic>
        <p:nvPicPr>
          <p:cNvPr id="10" name="Image 3" descr="preencoded.png"/>
          <p:cNvPicPr>
            <a:picLocks noChangeAspect="1"/>
          </p:cNvPicPr>
          <p:nvPr/>
        </p:nvPicPr>
        <p:blipFill>
          <a:blip r:embed="rId6"/>
          <a:stretch>
            <a:fillRect/>
          </a:stretch>
        </p:blipFill>
        <p:spPr>
          <a:xfrm>
            <a:off x="6324124" y="5603796"/>
            <a:ext cx="1196816" cy="1915001"/>
          </a:xfrm>
          <a:prstGeom prst="rect">
            <a:avLst/>
          </a:prstGeom>
        </p:spPr>
      </p:pic>
      <p:sp>
        <p:nvSpPr>
          <p:cNvPr id="11" name="Text 5"/>
          <p:cNvSpPr/>
          <p:nvPr/>
        </p:nvSpPr>
        <p:spPr>
          <a:xfrm>
            <a:off x="7879913" y="58431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Immediate Feedback</a:t>
            </a:r>
            <a:endParaRPr lang="en-US" sz="2200" dirty="0"/>
          </a:p>
        </p:txBody>
      </p:sp>
      <p:sp>
        <p:nvSpPr>
          <p:cNvPr id="12" name="Text 6"/>
          <p:cNvSpPr/>
          <p:nvPr/>
        </p:nvSpPr>
        <p:spPr>
          <a:xfrm>
            <a:off x="7879913" y="6338649"/>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Our AI-powered assistant provides instant feedback, helping students identify and fix errors in their code.</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21512"/>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Personalized Feedback on Learning</a:t>
            </a:r>
            <a:endParaRPr lang="en-US" sz="4400" dirty="0"/>
          </a:p>
        </p:txBody>
      </p:sp>
      <p:sp>
        <p:nvSpPr>
          <p:cNvPr id="4" name="Text 1"/>
          <p:cNvSpPr/>
          <p:nvPr/>
        </p:nvSpPr>
        <p:spPr>
          <a:xfrm>
            <a:off x="837724" y="3388519"/>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 Skill Progress Strengths and Weaknesses Recommended Next Steps Detailed tracking of a student's mastery of key programming concepts and skills. </a:t>
            </a:r>
            <a:endParaRPr lang="en-US" sz="1850" dirty="0"/>
          </a:p>
        </p:txBody>
      </p:sp>
      <p:sp>
        <p:nvSpPr>
          <p:cNvPr id="5" name="Text 2"/>
          <p:cNvSpPr/>
          <p:nvPr/>
        </p:nvSpPr>
        <p:spPr>
          <a:xfrm>
            <a:off x="837724" y="4806791"/>
            <a:ext cx="7468553"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Identification of a student's strongest and weakest areas, guiding personalized interventions. </a:t>
            </a:r>
            <a:endParaRPr lang="en-US" sz="1850" dirty="0"/>
          </a:p>
        </p:txBody>
      </p:sp>
      <p:sp>
        <p:nvSpPr>
          <p:cNvPr id="6" name="Text 3"/>
          <p:cNvSpPr/>
          <p:nvPr/>
        </p:nvSpPr>
        <p:spPr>
          <a:xfrm>
            <a:off x="837724" y="5842040"/>
            <a:ext cx="7468553" cy="76604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Tailored recommendations for the student's next learning activities based on their performance.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294215"/>
            <a:ext cx="8686919"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Technologies Powering Teacher.io</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Frontend</a:t>
            </a:r>
            <a:endParaRPr lang="en-US" sz="2200" dirty="0"/>
          </a:p>
        </p:txBody>
      </p:sp>
      <p:sp>
        <p:nvSpPr>
          <p:cNvPr id="4" name="Text 2"/>
          <p:cNvSpPr/>
          <p:nvPr/>
        </p:nvSpPr>
        <p:spPr>
          <a:xfrm>
            <a:off x="837724" y="4187785"/>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React and JavaScript provide a seamless, responsive, and engaging user experience for our online learning platform.</a:t>
            </a:r>
            <a:endParaRPr lang="en-US" sz="1850" dirty="0"/>
          </a:p>
        </p:txBody>
      </p:sp>
      <p:sp>
        <p:nvSpPr>
          <p:cNvPr id="5" name="Text 3"/>
          <p:cNvSpPr/>
          <p:nvPr/>
        </p:nvSpPr>
        <p:spPr>
          <a:xfrm>
            <a:off x="5357813" y="35965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Backend</a:t>
            </a:r>
            <a:endParaRPr lang="en-US" sz="2200" dirty="0"/>
          </a:p>
        </p:txBody>
      </p:sp>
      <p:sp>
        <p:nvSpPr>
          <p:cNvPr id="6" name="Text 4"/>
          <p:cNvSpPr/>
          <p:nvPr/>
        </p:nvSpPr>
        <p:spPr>
          <a:xfrm>
            <a:off x="5357813" y="4187785"/>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Our robust backend, built with Node.js and Express, powers the API and data management for the platform.</a:t>
            </a:r>
            <a:endParaRPr lang="en-US" sz="1850" dirty="0"/>
          </a:p>
        </p:txBody>
      </p:sp>
      <p:sp>
        <p:nvSpPr>
          <p:cNvPr id="7" name="Text 5"/>
          <p:cNvSpPr/>
          <p:nvPr/>
        </p:nvSpPr>
        <p:spPr>
          <a:xfrm>
            <a:off x="9877901" y="35965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AI &amp; Analytics</a:t>
            </a: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Machine learning algorithms and data analytics capabilities drive the personalization, feedback, and insights that power the platform.</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802</Words>
  <Application>Microsoft Office PowerPoint</Application>
  <PresentationFormat>Custom</PresentationFormat>
  <Paragraphs>83</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Nunito Semi Bold</vt:lpstr>
      <vt:lpstr>PT Sans Medium</vt:lpstr>
      <vt:lpstr>PT Sans</vt:lpstr>
      <vt:lpstr>Arial</vt:lpstr>
      <vt:lpstr>PT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Zhambyl Galymzhan</cp:lastModifiedBy>
  <cp:revision>4</cp:revision>
  <dcterms:created xsi:type="dcterms:W3CDTF">2024-10-19T18:03:51Z</dcterms:created>
  <dcterms:modified xsi:type="dcterms:W3CDTF">2024-10-19T18:30:13Z</dcterms:modified>
</cp:coreProperties>
</file>